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Cy Grotesk Wide Semi-Bold" charset="1" panose="00000705000000000000"/>
      <p:regular r:id="rId12"/>
    </p:embeddedFont>
    <p:embeddedFont>
      <p:font typeface="DM Sans" charset="1" panose="00000000000000000000"/>
      <p:regular r:id="rId13"/>
    </p:embeddedFont>
    <p:embeddedFont>
      <p:font typeface="DM Sans Bold" charset="1" panose="000000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jpeg" Type="http://schemas.openxmlformats.org/officeDocument/2006/relationships/image"/><Relationship Id="rId3" Target="../media/image10.png" Type="http://schemas.openxmlformats.org/officeDocument/2006/relationships/image"/><Relationship Id="rId4" Target="../media/image12.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028700" y="745994"/>
            <a:ext cx="1083796" cy="433518"/>
          </a:xfrm>
          <a:custGeom>
            <a:avLst/>
            <a:gdLst/>
            <a:ahLst/>
            <a:cxnLst/>
            <a:rect r="r" b="b" t="t" l="l"/>
            <a:pathLst>
              <a:path h="433518" w="1083796">
                <a:moveTo>
                  <a:pt x="0" y="0"/>
                </a:moveTo>
                <a:lnTo>
                  <a:pt x="1083796" y="0"/>
                </a:lnTo>
                <a:lnTo>
                  <a:pt x="1083796" y="433518"/>
                </a:lnTo>
                <a:lnTo>
                  <a:pt x="0" y="4335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940833" y="-3150752"/>
            <a:ext cx="6406335" cy="6301504"/>
          </a:xfrm>
          <a:custGeom>
            <a:avLst/>
            <a:gdLst/>
            <a:ahLst/>
            <a:cxnLst/>
            <a:rect r="r" b="b" t="t" l="l"/>
            <a:pathLst>
              <a:path h="6301504" w="6406335">
                <a:moveTo>
                  <a:pt x="0" y="0"/>
                </a:moveTo>
                <a:lnTo>
                  <a:pt x="6406334" y="0"/>
                </a:lnTo>
                <a:lnTo>
                  <a:pt x="6406334" y="6301504"/>
                </a:lnTo>
                <a:lnTo>
                  <a:pt x="0" y="63015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185208">
            <a:off x="15777190" y="2214574"/>
            <a:ext cx="1318931" cy="1342680"/>
          </a:xfrm>
          <a:custGeom>
            <a:avLst/>
            <a:gdLst/>
            <a:ahLst/>
            <a:cxnLst/>
            <a:rect r="r" b="b" t="t" l="l"/>
            <a:pathLst>
              <a:path h="1342680" w="1318931">
                <a:moveTo>
                  <a:pt x="0" y="0"/>
                </a:moveTo>
                <a:lnTo>
                  <a:pt x="1318932" y="0"/>
                </a:lnTo>
                <a:lnTo>
                  <a:pt x="1318932" y="1342680"/>
                </a:lnTo>
                <a:lnTo>
                  <a:pt x="0" y="1342680"/>
                </a:lnTo>
                <a:lnTo>
                  <a:pt x="0" y="0"/>
                </a:lnTo>
                <a:close/>
              </a:path>
            </a:pathLst>
          </a:custGeom>
          <a:blipFill>
            <a:blip r:embed="rId7"/>
            <a:stretch>
              <a:fillRect l="0" t="0" r="-821" b="0"/>
            </a:stretch>
          </a:blipFill>
        </p:spPr>
      </p:sp>
      <p:sp>
        <p:nvSpPr>
          <p:cNvPr name="Freeform 6" id="6"/>
          <p:cNvSpPr/>
          <p:nvPr/>
        </p:nvSpPr>
        <p:spPr>
          <a:xfrm flipH="false" flipV="false" rot="-1185208">
            <a:off x="1611218" y="7723007"/>
            <a:ext cx="877981" cy="893790"/>
          </a:xfrm>
          <a:custGeom>
            <a:avLst/>
            <a:gdLst/>
            <a:ahLst/>
            <a:cxnLst/>
            <a:rect r="r" b="b" t="t" l="l"/>
            <a:pathLst>
              <a:path h="893790" w="877981">
                <a:moveTo>
                  <a:pt x="0" y="0"/>
                </a:moveTo>
                <a:lnTo>
                  <a:pt x="877981" y="0"/>
                </a:lnTo>
                <a:lnTo>
                  <a:pt x="877981" y="893790"/>
                </a:lnTo>
                <a:lnTo>
                  <a:pt x="0" y="893790"/>
                </a:lnTo>
                <a:lnTo>
                  <a:pt x="0" y="0"/>
                </a:lnTo>
                <a:close/>
              </a:path>
            </a:pathLst>
          </a:custGeom>
          <a:blipFill>
            <a:blip r:embed="rId7"/>
            <a:stretch>
              <a:fillRect l="0" t="0" r="-821" b="0"/>
            </a:stretch>
          </a:blipFill>
        </p:spPr>
      </p:sp>
      <p:sp>
        <p:nvSpPr>
          <p:cNvPr name="Freeform 7" id="7"/>
          <p:cNvSpPr/>
          <p:nvPr/>
        </p:nvSpPr>
        <p:spPr>
          <a:xfrm flipH="false" flipV="false" rot="0">
            <a:off x="16713906" y="7351041"/>
            <a:ext cx="2065296" cy="2070473"/>
          </a:xfrm>
          <a:custGeom>
            <a:avLst/>
            <a:gdLst/>
            <a:ahLst/>
            <a:cxnLst/>
            <a:rect r="r" b="b" t="t" l="l"/>
            <a:pathLst>
              <a:path h="2070473" w="2065296">
                <a:moveTo>
                  <a:pt x="0" y="0"/>
                </a:moveTo>
                <a:lnTo>
                  <a:pt x="2065297" y="0"/>
                </a:lnTo>
                <a:lnTo>
                  <a:pt x="2065297" y="2070473"/>
                </a:lnTo>
                <a:lnTo>
                  <a:pt x="0" y="2070473"/>
                </a:lnTo>
                <a:lnTo>
                  <a:pt x="0" y="0"/>
                </a:lnTo>
                <a:close/>
              </a:path>
            </a:pathLst>
          </a:custGeom>
          <a:blipFill>
            <a:blip r:embed="rId8"/>
            <a:stretch>
              <a:fillRect l="0" t="0" r="0" b="0"/>
            </a:stretch>
          </a:blipFill>
        </p:spPr>
      </p:sp>
      <p:sp>
        <p:nvSpPr>
          <p:cNvPr name="Freeform 8" id="8"/>
          <p:cNvSpPr/>
          <p:nvPr/>
        </p:nvSpPr>
        <p:spPr>
          <a:xfrm flipH="false" flipV="false" rot="0">
            <a:off x="1570598" y="2542773"/>
            <a:ext cx="1212918" cy="1215958"/>
          </a:xfrm>
          <a:custGeom>
            <a:avLst/>
            <a:gdLst/>
            <a:ahLst/>
            <a:cxnLst/>
            <a:rect r="r" b="b" t="t" l="l"/>
            <a:pathLst>
              <a:path h="1215958" w="1212918">
                <a:moveTo>
                  <a:pt x="0" y="0"/>
                </a:moveTo>
                <a:lnTo>
                  <a:pt x="1212918" y="0"/>
                </a:lnTo>
                <a:lnTo>
                  <a:pt x="1212918" y="1215958"/>
                </a:lnTo>
                <a:lnTo>
                  <a:pt x="0" y="1215958"/>
                </a:lnTo>
                <a:lnTo>
                  <a:pt x="0" y="0"/>
                </a:lnTo>
                <a:close/>
              </a:path>
            </a:pathLst>
          </a:custGeom>
          <a:blipFill>
            <a:blip r:embed="rId9"/>
            <a:stretch>
              <a:fillRect l="0" t="0" r="0" b="0"/>
            </a:stretch>
          </a:blipFill>
        </p:spPr>
      </p:sp>
      <p:sp>
        <p:nvSpPr>
          <p:cNvPr name="Freeform 9" id="9"/>
          <p:cNvSpPr/>
          <p:nvPr/>
        </p:nvSpPr>
        <p:spPr>
          <a:xfrm flipH="false" flipV="false" rot="0">
            <a:off x="15728605" y="0"/>
            <a:ext cx="2559395" cy="1871530"/>
          </a:xfrm>
          <a:custGeom>
            <a:avLst/>
            <a:gdLst/>
            <a:ahLst/>
            <a:cxnLst/>
            <a:rect r="r" b="b" t="t" l="l"/>
            <a:pathLst>
              <a:path h="1871530" w="2559395">
                <a:moveTo>
                  <a:pt x="0" y="0"/>
                </a:moveTo>
                <a:lnTo>
                  <a:pt x="2559395" y="0"/>
                </a:lnTo>
                <a:lnTo>
                  <a:pt x="2559395" y="1871530"/>
                </a:lnTo>
                <a:lnTo>
                  <a:pt x="0" y="1871530"/>
                </a:lnTo>
                <a:lnTo>
                  <a:pt x="0" y="0"/>
                </a:lnTo>
                <a:close/>
              </a:path>
            </a:pathLst>
          </a:custGeom>
          <a:blipFill>
            <a:blip r:embed="rId10"/>
            <a:stretch>
              <a:fillRect l="0" t="0" r="0" b="0"/>
            </a:stretch>
          </a:blipFill>
        </p:spPr>
      </p:sp>
      <p:sp>
        <p:nvSpPr>
          <p:cNvPr name="TextBox 10" id="10"/>
          <p:cNvSpPr txBox="true"/>
          <p:nvPr/>
        </p:nvSpPr>
        <p:spPr>
          <a:xfrm rot="0">
            <a:off x="3211517" y="4195260"/>
            <a:ext cx="11864965" cy="1460501"/>
          </a:xfrm>
          <a:prstGeom prst="rect">
            <a:avLst/>
          </a:prstGeom>
        </p:spPr>
        <p:txBody>
          <a:bodyPr anchor="t" rtlCol="false" tIns="0" lIns="0" bIns="0" rIns="0">
            <a:spAutoFit/>
          </a:bodyPr>
          <a:lstStyle/>
          <a:p>
            <a:pPr algn="ctr">
              <a:lnSpc>
                <a:spcPts val="11899"/>
              </a:lnSpc>
            </a:pPr>
            <a:r>
              <a:rPr lang="en-US" b="true" sz="8499" spc="756">
                <a:solidFill>
                  <a:srgbClr val="FFFFFF"/>
                </a:solidFill>
                <a:latin typeface="Cy Grotesk Wide Semi-Bold"/>
                <a:ea typeface="Cy Grotesk Wide Semi-Bold"/>
                <a:cs typeface="Cy Grotesk Wide Semi-Bold"/>
                <a:sym typeface="Cy Grotesk Wide Semi-Bold"/>
              </a:rPr>
              <a:t>ASTRO ORRERY</a:t>
            </a:r>
          </a:p>
        </p:txBody>
      </p:sp>
      <p:sp>
        <p:nvSpPr>
          <p:cNvPr name="TextBox 11" id="11"/>
          <p:cNvSpPr txBox="true"/>
          <p:nvPr/>
        </p:nvSpPr>
        <p:spPr>
          <a:xfrm rot="0">
            <a:off x="5190543" y="5917025"/>
            <a:ext cx="7906914" cy="701675"/>
          </a:xfrm>
          <a:prstGeom prst="rect">
            <a:avLst/>
          </a:prstGeom>
        </p:spPr>
        <p:txBody>
          <a:bodyPr anchor="t" rtlCol="false" tIns="0" lIns="0" bIns="0" rIns="0">
            <a:spAutoFit/>
          </a:bodyPr>
          <a:lstStyle/>
          <a:p>
            <a:pPr algn="ctr">
              <a:lnSpc>
                <a:spcPts val="2800"/>
              </a:lnSpc>
            </a:pPr>
            <a:r>
              <a:rPr lang="en-US" sz="2000">
                <a:solidFill>
                  <a:srgbClr val="FFFFFF"/>
                </a:solidFill>
                <a:latin typeface="DM Sans"/>
                <a:ea typeface="DM Sans"/>
                <a:cs typeface="DM Sans"/>
                <a:sym typeface="DM Sans"/>
              </a:rPr>
              <a:t>An Orrery Web App that Displays Near-Earth Objects</a:t>
            </a:r>
          </a:p>
          <a:p>
            <a:pPr algn="ctr">
              <a:lnSpc>
                <a:spcPts val="280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028700" y="745994"/>
            <a:ext cx="1083796" cy="433518"/>
          </a:xfrm>
          <a:custGeom>
            <a:avLst/>
            <a:gdLst/>
            <a:ahLst/>
            <a:cxnLst/>
            <a:rect r="r" b="b" t="t" l="l"/>
            <a:pathLst>
              <a:path h="433518" w="1083796">
                <a:moveTo>
                  <a:pt x="0" y="0"/>
                </a:moveTo>
                <a:lnTo>
                  <a:pt x="1083796" y="0"/>
                </a:lnTo>
                <a:lnTo>
                  <a:pt x="1083796" y="433518"/>
                </a:lnTo>
                <a:lnTo>
                  <a:pt x="0" y="4335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061428" y="5526180"/>
            <a:ext cx="9611110" cy="5406249"/>
          </a:xfrm>
          <a:custGeom>
            <a:avLst/>
            <a:gdLst/>
            <a:ahLst/>
            <a:cxnLst/>
            <a:rect r="r" b="b" t="t" l="l"/>
            <a:pathLst>
              <a:path h="5406249" w="9611110">
                <a:moveTo>
                  <a:pt x="0" y="0"/>
                </a:moveTo>
                <a:lnTo>
                  <a:pt x="9611110" y="0"/>
                </a:lnTo>
                <a:lnTo>
                  <a:pt x="9611110" y="5406249"/>
                </a:lnTo>
                <a:lnTo>
                  <a:pt x="0" y="5406249"/>
                </a:lnTo>
                <a:lnTo>
                  <a:pt x="0" y="0"/>
                </a:lnTo>
                <a:close/>
              </a:path>
            </a:pathLst>
          </a:custGeom>
          <a:blipFill>
            <a:blip r:embed="rId5"/>
            <a:stretch>
              <a:fillRect l="0" t="0" r="0" b="0"/>
            </a:stretch>
          </a:blipFill>
        </p:spPr>
      </p:sp>
      <p:sp>
        <p:nvSpPr>
          <p:cNvPr name="Freeform 5" id="5"/>
          <p:cNvSpPr/>
          <p:nvPr/>
        </p:nvSpPr>
        <p:spPr>
          <a:xfrm flipH="true" flipV="false" rot="0">
            <a:off x="-4473314" y="6175375"/>
            <a:ext cx="9611110" cy="5406249"/>
          </a:xfrm>
          <a:custGeom>
            <a:avLst/>
            <a:gdLst/>
            <a:ahLst/>
            <a:cxnLst/>
            <a:rect r="r" b="b" t="t" l="l"/>
            <a:pathLst>
              <a:path h="5406249" w="9611110">
                <a:moveTo>
                  <a:pt x="9611111" y="0"/>
                </a:moveTo>
                <a:lnTo>
                  <a:pt x="0" y="0"/>
                </a:lnTo>
                <a:lnTo>
                  <a:pt x="0" y="5406249"/>
                </a:lnTo>
                <a:lnTo>
                  <a:pt x="9611111" y="5406249"/>
                </a:lnTo>
                <a:lnTo>
                  <a:pt x="9611111" y="0"/>
                </a:lnTo>
                <a:close/>
              </a:path>
            </a:pathLst>
          </a:custGeom>
          <a:blipFill>
            <a:blip r:embed="rId5"/>
            <a:stretch>
              <a:fillRect l="0" t="0" r="0" b="0"/>
            </a:stretch>
          </a:blipFill>
        </p:spPr>
      </p:sp>
      <p:sp>
        <p:nvSpPr>
          <p:cNvPr name="Freeform 6" id="6"/>
          <p:cNvSpPr/>
          <p:nvPr/>
        </p:nvSpPr>
        <p:spPr>
          <a:xfrm flipH="false" flipV="false" rot="-1185208">
            <a:off x="15113190" y="2512188"/>
            <a:ext cx="1318931" cy="1342680"/>
          </a:xfrm>
          <a:custGeom>
            <a:avLst/>
            <a:gdLst/>
            <a:ahLst/>
            <a:cxnLst/>
            <a:rect r="r" b="b" t="t" l="l"/>
            <a:pathLst>
              <a:path h="1342680" w="1318931">
                <a:moveTo>
                  <a:pt x="0" y="0"/>
                </a:moveTo>
                <a:lnTo>
                  <a:pt x="1318931" y="0"/>
                </a:lnTo>
                <a:lnTo>
                  <a:pt x="1318931" y="1342680"/>
                </a:lnTo>
                <a:lnTo>
                  <a:pt x="0" y="1342680"/>
                </a:lnTo>
                <a:lnTo>
                  <a:pt x="0" y="0"/>
                </a:lnTo>
                <a:close/>
              </a:path>
            </a:pathLst>
          </a:custGeom>
          <a:blipFill>
            <a:blip r:embed="rId6"/>
            <a:stretch>
              <a:fillRect l="0" t="0" r="-821" b="0"/>
            </a:stretch>
          </a:blipFill>
        </p:spPr>
      </p:sp>
      <p:sp>
        <p:nvSpPr>
          <p:cNvPr name="Freeform 7" id="7"/>
          <p:cNvSpPr/>
          <p:nvPr/>
        </p:nvSpPr>
        <p:spPr>
          <a:xfrm flipH="false" flipV="false" rot="-1185208">
            <a:off x="2494264" y="6002590"/>
            <a:ext cx="877981" cy="893790"/>
          </a:xfrm>
          <a:custGeom>
            <a:avLst/>
            <a:gdLst/>
            <a:ahLst/>
            <a:cxnLst/>
            <a:rect r="r" b="b" t="t" l="l"/>
            <a:pathLst>
              <a:path h="893790" w="877981">
                <a:moveTo>
                  <a:pt x="0" y="0"/>
                </a:moveTo>
                <a:lnTo>
                  <a:pt x="877981" y="0"/>
                </a:lnTo>
                <a:lnTo>
                  <a:pt x="877981" y="893790"/>
                </a:lnTo>
                <a:lnTo>
                  <a:pt x="0" y="893790"/>
                </a:lnTo>
                <a:lnTo>
                  <a:pt x="0" y="0"/>
                </a:lnTo>
                <a:close/>
              </a:path>
            </a:pathLst>
          </a:custGeom>
          <a:blipFill>
            <a:blip r:embed="rId6"/>
            <a:stretch>
              <a:fillRect l="0" t="0" r="-821" b="0"/>
            </a:stretch>
          </a:blipFill>
        </p:spPr>
      </p:sp>
      <p:sp>
        <p:nvSpPr>
          <p:cNvPr name="Freeform 8" id="8"/>
          <p:cNvSpPr/>
          <p:nvPr/>
        </p:nvSpPr>
        <p:spPr>
          <a:xfrm flipH="false" flipV="false" rot="0">
            <a:off x="15539005" y="4525576"/>
            <a:ext cx="1351556" cy="1354944"/>
          </a:xfrm>
          <a:custGeom>
            <a:avLst/>
            <a:gdLst/>
            <a:ahLst/>
            <a:cxnLst/>
            <a:rect r="r" b="b" t="t" l="l"/>
            <a:pathLst>
              <a:path h="1354944" w="1351556">
                <a:moveTo>
                  <a:pt x="0" y="0"/>
                </a:moveTo>
                <a:lnTo>
                  <a:pt x="1351557" y="0"/>
                </a:lnTo>
                <a:lnTo>
                  <a:pt x="1351557" y="1354943"/>
                </a:lnTo>
                <a:lnTo>
                  <a:pt x="0" y="1354943"/>
                </a:lnTo>
                <a:lnTo>
                  <a:pt x="0" y="0"/>
                </a:lnTo>
                <a:close/>
              </a:path>
            </a:pathLst>
          </a:custGeom>
          <a:blipFill>
            <a:blip r:embed="rId7"/>
            <a:stretch>
              <a:fillRect l="0" t="0" r="0" b="0"/>
            </a:stretch>
          </a:blipFill>
        </p:spPr>
      </p:sp>
      <p:sp>
        <p:nvSpPr>
          <p:cNvPr name="Freeform 9" id="9"/>
          <p:cNvSpPr/>
          <p:nvPr/>
        </p:nvSpPr>
        <p:spPr>
          <a:xfrm flipH="false" flipV="false" rot="0">
            <a:off x="588597" y="7473377"/>
            <a:ext cx="1780461" cy="1784923"/>
          </a:xfrm>
          <a:custGeom>
            <a:avLst/>
            <a:gdLst/>
            <a:ahLst/>
            <a:cxnLst/>
            <a:rect r="r" b="b" t="t" l="l"/>
            <a:pathLst>
              <a:path h="1784923" w="1780461">
                <a:moveTo>
                  <a:pt x="0" y="0"/>
                </a:moveTo>
                <a:lnTo>
                  <a:pt x="1780460" y="0"/>
                </a:lnTo>
                <a:lnTo>
                  <a:pt x="1780460" y="1784923"/>
                </a:lnTo>
                <a:lnTo>
                  <a:pt x="0" y="1784923"/>
                </a:lnTo>
                <a:lnTo>
                  <a:pt x="0" y="0"/>
                </a:lnTo>
                <a:close/>
              </a:path>
            </a:pathLst>
          </a:custGeom>
          <a:blipFill>
            <a:blip r:embed="rId8"/>
            <a:stretch>
              <a:fillRect l="0" t="0" r="0" b="0"/>
            </a:stretch>
          </a:blipFill>
        </p:spPr>
      </p:sp>
      <p:sp>
        <p:nvSpPr>
          <p:cNvPr name="TextBox 10" id="10"/>
          <p:cNvSpPr txBox="true"/>
          <p:nvPr/>
        </p:nvSpPr>
        <p:spPr>
          <a:xfrm rot="0">
            <a:off x="4421017" y="3326403"/>
            <a:ext cx="9445966" cy="1000125"/>
          </a:xfrm>
          <a:prstGeom prst="rect">
            <a:avLst/>
          </a:prstGeom>
        </p:spPr>
        <p:txBody>
          <a:bodyPr anchor="t" rtlCol="false" tIns="0" lIns="0" bIns="0" rIns="0">
            <a:spAutoFit/>
          </a:bodyPr>
          <a:lstStyle/>
          <a:p>
            <a:pPr algn="ctr">
              <a:lnSpc>
                <a:spcPts val="7575"/>
              </a:lnSpc>
            </a:pPr>
            <a:r>
              <a:rPr lang="en-US" sz="7500" b="true">
                <a:solidFill>
                  <a:srgbClr val="FFFFFF"/>
                </a:solidFill>
                <a:latin typeface="DM Sans Bold"/>
                <a:ea typeface="DM Sans Bold"/>
                <a:cs typeface="DM Sans Bold"/>
                <a:sym typeface="DM Sans Bold"/>
              </a:rPr>
              <a:t>Introductions</a:t>
            </a:r>
          </a:p>
        </p:txBody>
      </p:sp>
      <p:sp>
        <p:nvSpPr>
          <p:cNvPr name="TextBox 11" id="11"/>
          <p:cNvSpPr txBox="true"/>
          <p:nvPr/>
        </p:nvSpPr>
        <p:spPr>
          <a:xfrm rot="0">
            <a:off x="5128272" y="5095875"/>
            <a:ext cx="8211572" cy="2816225"/>
          </a:xfrm>
          <a:prstGeom prst="rect">
            <a:avLst/>
          </a:prstGeom>
        </p:spPr>
        <p:txBody>
          <a:bodyPr anchor="t" rtlCol="false" tIns="0" lIns="0" bIns="0" rIns="0">
            <a:spAutoFit/>
          </a:bodyPr>
          <a:lstStyle/>
          <a:p>
            <a:pPr algn="ctr">
              <a:lnSpc>
                <a:spcPts val="2800"/>
              </a:lnSpc>
            </a:pPr>
            <a:r>
              <a:rPr lang="en-US" sz="2000">
                <a:solidFill>
                  <a:srgbClr val="FFFFFF"/>
                </a:solidFill>
                <a:latin typeface="DM Sans"/>
                <a:ea typeface="DM Sans"/>
                <a:cs typeface="DM Sans"/>
                <a:sym typeface="DM Sans"/>
              </a:rPr>
              <a:t>ASTRO ORRERY, an interactive web app that visualizes Near-Earth Objects like asteroids, comets, and potentially hazardous objects. Using real-time data from NASA, ASTRO ORRERY allows users to explore and track these celestial bodies in 3D, providing insights into their orbits and potential risks to Earth. Our app combines the classic orrery concept with modern technology to create an engaging experience for astronomy enthusiasts and educators alike.</a:t>
            </a:r>
          </a:p>
          <a:p>
            <a:pPr algn="ctr">
              <a:lnSpc>
                <a:spcPts val="2800"/>
              </a:lnSpc>
            </a:pPr>
          </a:p>
        </p:txBody>
      </p:sp>
      <p:sp>
        <p:nvSpPr>
          <p:cNvPr name="Freeform 12" id="12"/>
          <p:cNvSpPr/>
          <p:nvPr/>
        </p:nvSpPr>
        <p:spPr>
          <a:xfrm flipH="false" flipV="false" rot="0">
            <a:off x="15772655" y="0"/>
            <a:ext cx="2559395" cy="1871530"/>
          </a:xfrm>
          <a:custGeom>
            <a:avLst/>
            <a:gdLst/>
            <a:ahLst/>
            <a:cxnLst/>
            <a:rect r="r" b="b" t="t" l="l"/>
            <a:pathLst>
              <a:path h="1871530" w="2559395">
                <a:moveTo>
                  <a:pt x="0" y="0"/>
                </a:moveTo>
                <a:lnTo>
                  <a:pt x="2559396" y="0"/>
                </a:lnTo>
                <a:lnTo>
                  <a:pt x="2559396" y="1871530"/>
                </a:lnTo>
                <a:lnTo>
                  <a:pt x="0" y="1871530"/>
                </a:lnTo>
                <a:lnTo>
                  <a:pt x="0" y="0"/>
                </a:lnTo>
                <a:close/>
              </a:path>
            </a:pathLst>
          </a:custGeom>
          <a:blipFill>
            <a:blip r:embed="rId9"/>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TextBox 3" id="3"/>
          <p:cNvSpPr txBox="true"/>
          <p:nvPr/>
        </p:nvSpPr>
        <p:spPr>
          <a:xfrm rot="0">
            <a:off x="2258744" y="5640870"/>
            <a:ext cx="5526997" cy="3168650"/>
          </a:xfrm>
          <a:prstGeom prst="rect">
            <a:avLst/>
          </a:prstGeom>
        </p:spPr>
        <p:txBody>
          <a:bodyPr anchor="t" rtlCol="false" tIns="0" lIns="0" bIns="0" rIns="0">
            <a:spAutoFit/>
          </a:bodyPr>
          <a:lstStyle/>
          <a:p>
            <a:pPr algn="l">
              <a:lnSpc>
                <a:spcPts val="2800"/>
              </a:lnSpc>
            </a:pPr>
          </a:p>
          <a:p>
            <a:pPr algn="l">
              <a:lnSpc>
                <a:spcPts val="2800"/>
              </a:lnSpc>
            </a:pPr>
            <a:r>
              <a:rPr lang="en-US" sz="2000">
                <a:solidFill>
                  <a:srgbClr val="FFFFFF"/>
                </a:solidFill>
                <a:latin typeface="DM Sans"/>
                <a:ea typeface="DM Sans"/>
                <a:cs typeface="DM Sans"/>
                <a:sym typeface="DM Sans"/>
              </a:rPr>
              <a:t>The orrery, first created in 1713 for Charles Boyle, modeled the motions of planets around the Sun. Once mechanical, it has evolved into digital versions like **ASTRO ORRERY**, which now uses real-time NASA data to visualize planets and Near-Earth Objects, including asteroids and comets, with greater accuracy and interactivity.</a:t>
            </a:r>
          </a:p>
        </p:txBody>
      </p:sp>
      <p:sp>
        <p:nvSpPr>
          <p:cNvPr name="Freeform 4" id="4"/>
          <p:cNvSpPr/>
          <p:nvPr/>
        </p:nvSpPr>
        <p:spPr>
          <a:xfrm flipH="false" flipV="false" rot="0">
            <a:off x="1028700" y="745994"/>
            <a:ext cx="1083796" cy="433518"/>
          </a:xfrm>
          <a:custGeom>
            <a:avLst/>
            <a:gdLst/>
            <a:ahLst/>
            <a:cxnLst/>
            <a:rect r="r" b="b" t="t" l="l"/>
            <a:pathLst>
              <a:path h="433518" w="1083796">
                <a:moveTo>
                  <a:pt x="0" y="0"/>
                </a:moveTo>
                <a:lnTo>
                  <a:pt x="1083796" y="0"/>
                </a:lnTo>
                <a:lnTo>
                  <a:pt x="1083796" y="433518"/>
                </a:lnTo>
                <a:lnTo>
                  <a:pt x="0" y="4335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4473314" y="6175375"/>
            <a:ext cx="9611110" cy="5406249"/>
          </a:xfrm>
          <a:custGeom>
            <a:avLst/>
            <a:gdLst/>
            <a:ahLst/>
            <a:cxnLst/>
            <a:rect r="r" b="b" t="t" l="l"/>
            <a:pathLst>
              <a:path h="5406249" w="9611110">
                <a:moveTo>
                  <a:pt x="9611111" y="0"/>
                </a:moveTo>
                <a:lnTo>
                  <a:pt x="0" y="0"/>
                </a:lnTo>
                <a:lnTo>
                  <a:pt x="0" y="5406249"/>
                </a:lnTo>
                <a:lnTo>
                  <a:pt x="9611111" y="5406249"/>
                </a:lnTo>
                <a:lnTo>
                  <a:pt x="9611111" y="0"/>
                </a:lnTo>
                <a:close/>
              </a:path>
            </a:pathLst>
          </a:custGeom>
          <a:blipFill>
            <a:blip r:embed="rId5"/>
            <a:stretch>
              <a:fillRect l="0" t="0" r="0" b="0"/>
            </a:stretch>
          </a:blipFill>
        </p:spPr>
      </p:sp>
      <p:sp>
        <p:nvSpPr>
          <p:cNvPr name="Freeform 6" id="6"/>
          <p:cNvSpPr/>
          <p:nvPr/>
        </p:nvSpPr>
        <p:spPr>
          <a:xfrm flipH="false" flipV="false" rot="0">
            <a:off x="7266830" y="1830333"/>
            <a:ext cx="11424878" cy="5889617"/>
          </a:xfrm>
          <a:custGeom>
            <a:avLst/>
            <a:gdLst/>
            <a:ahLst/>
            <a:cxnLst/>
            <a:rect r="r" b="b" t="t" l="l"/>
            <a:pathLst>
              <a:path h="5889617" w="11424878">
                <a:moveTo>
                  <a:pt x="0" y="0"/>
                </a:moveTo>
                <a:lnTo>
                  <a:pt x="11424878" y="0"/>
                </a:lnTo>
                <a:lnTo>
                  <a:pt x="11424878" y="5889616"/>
                </a:lnTo>
                <a:lnTo>
                  <a:pt x="0" y="5889616"/>
                </a:lnTo>
                <a:lnTo>
                  <a:pt x="0" y="0"/>
                </a:lnTo>
                <a:close/>
              </a:path>
            </a:pathLst>
          </a:custGeom>
          <a:blipFill>
            <a:blip r:embed="rId6"/>
            <a:stretch>
              <a:fillRect l="-1797" t="0" r="-1797" b="0"/>
            </a:stretch>
          </a:blipFill>
        </p:spPr>
      </p:sp>
      <p:sp>
        <p:nvSpPr>
          <p:cNvPr name="TextBox 7" id="7"/>
          <p:cNvSpPr txBox="true"/>
          <p:nvPr/>
        </p:nvSpPr>
        <p:spPr>
          <a:xfrm rot="0">
            <a:off x="2258744" y="2935907"/>
            <a:ext cx="4835051" cy="2286000"/>
          </a:xfrm>
          <a:prstGeom prst="rect">
            <a:avLst/>
          </a:prstGeom>
        </p:spPr>
        <p:txBody>
          <a:bodyPr anchor="t" rtlCol="false" tIns="0" lIns="0" bIns="0" rIns="0">
            <a:spAutoFit/>
          </a:bodyPr>
          <a:lstStyle/>
          <a:p>
            <a:pPr algn="l">
              <a:lnSpc>
                <a:spcPts val="9000"/>
              </a:lnSpc>
            </a:pPr>
            <a:r>
              <a:rPr lang="en-US" sz="7500" b="true">
                <a:solidFill>
                  <a:srgbClr val="FFFFFF"/>
                </a:solidFill>
                <a:latin typeface="DM Sans Bold"/>
                <a:ea typeface="DM Sans Bold"/>
                <a:cs typeface="DM Sans Bold"/>
                <a:sym typeface="DM Sans Bold"/>
              </a:rPr>
              <a:t>Brief History</a:t>
            </a:r>
          </a:p>
        </p:txBody>
      </p:sp>
      <p:sp>
        <p:nvSpPr>
          <p:cNvPr name="Freeform 8" id="8"/>
          <p:cNvSpPr/>
          <p:nvPr/>
        </p:nvSpPr>
        <p:spPr>
          <a:xfrm flipH="false" flipV="false" rot="0">
            <a:off x="15728605" y="26988"/>
            <a:ext cx="2559395" cy="1871530"/>
          </a:xfrm>
          <a:custGeom>
            <a:avLst/>
            <a:gdLst/>
            <a:ahLst/>
            <a:cxnLst/>
            <a:rect r="r" b="b" t="t" l="l"/>
            <a:pathLst>
              <a:path h="1871530" w="2559395">
                <a:moveTo>
                  <a:pt x="0" y="0"/>
                </a:moveTo>
                <a:lnTo>
                  <a:pt x="2559395" y="0"/>
                </a:lnTo>
                <a:lnTo>
                  <a:pt x="2559395" y="1871530"/>
                </a:lnTo>
                <a:lnTo>
                  <a:pt x="0" y="1871530"/>
                </a:lnTo>
                <a:lnTo>
                  <a:pt x="0" y="0"/>
                </a:lnTo>
                <a:close/>
              </a:path>
            </a:pathLst>
          </a:custGeom>
          <a:blipFill>
            <a:blip r:embed="rId7"/>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9061428" y="5526180"/>
            <a:ext cx="9611110" cy="5406249"/>
          </a:xfrm>
          <a:custGeom>
            <a:avLst/>
            <a:gdLst/>
            <a:ahLst/>
            <a:cxnLst/>
            <a:rect r="r" b="b" t="t" l="l"/>
            <a:pathLst>
              <a:path h="5406249" w="9611110">
                <a:moveTo>
                  <a:pt x="0" y="0"/>
                </a:moveTo>
                <a:lnTo>
                  <a:pt x="9611110" y="0"/>
                </a:lnTo>
                <a:lnTo>
                  <a:pt x="9611110" y="5406249"/>
                </a:lnTo>
                <a:lnTo>
                  <a:pt x="0" y="5406249"/>
                </a:lnTo>
                <a:lnTo>
                  <a:pt x="0" y="0"/>
                </a:lnTo>
                <a:close/>
              </a:path>
            </a:pathLst>
          </a:custGeom>
          <a:blipFill>
            <a:blip r:embed="rId3"/>
            <a:stretch>
              <a:fillRect l="0" t="0" r="0" b="0"/>
            </a:stretch>
          </a:blipFill>
        </p:spPr>
      </p:sp>
      <p:grpSp>
        <p:nvGrpSpPr>
          <p:cNvPr name="Group 4" id="4"/>
          <p:cNvGrpSpPr/>
          <p:nvPr/>
        </p:nvGrpSpPr>
        <p:grpSpPr>
          <a:xfrm rot="0">
            <a:off x="9144000" y="4477644"/>
            <a:ext cx="7769634" cy="4496169"/>
            <a:chOff x="0" y="0"/>
            <a:chExt cx="3096571" cy="1791938"/>
          </a:xfrm>
        </p:grpSpPr>
        <p:sp>
          <p:nvSpPr>
            <p:cNvPr name="Freeform 5" id="5"/>
            <p:cNvSpPr/>
            <p:nvPr/>
          </p:nvSpPr>
          <p:spPr>
            <a:xfrm flipH="false" flipV="false" rot="0">
              <a:off x="0" y="0"/>
              <a:ext cx="3096571" cy="1791938"/>
            </a:xfrm>
            <a:custGeom>
              <a:avLst/>
              <a:gdLst/>
              <a:ahLst/>
              <a:cxnLst/>
              <a:rect r="r" b="b" t="t" l="l"/>
              <a:pathLst>
                <a:path h="1791938" w="3096571">
                  <a:moveTo>
                    <a:pt x="22918" y="0"/>
                  </a:moveTo>
                  <a:lnTo>
                    <a:pt x="3073653" y="0"/>
                  </a:lnTo>
                  <a:cubicBezTo>
                    <a:pt x="3079731" y="0"/>
                    <a:pt x="3085561" y="2415"/>
                    <a:pt x="3089858" y="6713"/>
                  </a:cubicBezTo>
                  <a:cubicBezTo>
                    <a:pt x="3094156" y="11010"/>
                    <a:pt x="3096571" y="16840"/>
                    <a:pt x="3096571" y="22918"/>
                  </a:cubicBezTo>
                  <a:lnTo>
                    <a:pt x="3096571" y="1769021"/>
                  </a:lnTo>
                  <a:cubicBezTo>
                    <a:pt x="3096571" y="1775099"/>
                    <a:pt x="3094156" y="1780928"/>
                    <a:pt x="3089858" y="1785226"/>
                  </a:cubicBezTo>
                  <a:cubicBezTo>
                    <a:pt x="3085561" y="1789524"/>
                    <a:pt x="3079731" y="1791938"/>
                    <a:pt x="3073653" y="1791938"/>
                  </a:cubicBezTo>
                  <a:lnTo>
                    <a:pt x="22918" y="1791938"/>
                  </a:lnTo>
                  <a:cubicBezTo>
                    <a:pt x="16840" y="1791938"/>
                    <a:pt x="11010" y="1789524"/>
                    <a:pt x="6713" y="1785226"/>
                  </a:cubicBezTo>
                  <a:cubicBezTo>
                    <a:pt x="2415" y="1780928"/>
                    <a:pt x="0" y="1775099"/>
                    <a:pt x="0" y="1769021"/>
                  </a:cubicBezTo>
                  <a:lnTo>
                    <a:pt x="0" y="22918"/>
                  </a:lnTo>
                  <a:cubicBezTo>
                    <a:pt x="0" y="16840"/>
                    <a:pt x="2415" y="11010"/>
                    <a:pt x="6713" y="6713"/>
                  </a:cubicBezTo>
                  <a:cubicBezTo>
                    <a:pt x="11010" y="2415"/>
                    <a:pt x="16840" y="0"/>
                    <a:pt x="22918" y="0"/>
                  </a:cubicBezTo>
                  <a:close/>
                </a:path>
              </a:pathLst>
            </a:custGeom>
            <a:blipFill>
              <a:blip r:embed="rId4"/>
              <a:stretch>
                <a:fillRect l="0" t="-7493" r="0" b="-7493"/>
              </a:stretch>
            </a:blipFill>
          </p:spPr>
        </p:sp>
      </p:grpSp>
      <p:sp>
        <p:nvSpPr>
          <p:cNvPr name="Freeform 6" id="6"/>
          <p:cNvSpPr/>
          <p:nvPr/>
        </p:nvSpPr>
        <p:spPr>
          <a:xfrm flipH="false" flipV="false" rot="0">
            <a:off x="1028700" y="745994"/>
            <a:ext cx="1083796" cy="433518"/>
          </a:xfrm>
          <a:custGeom>
            <a:avLst/>
            <a:gdLst/>
            <a:ahLst/>
            <a:cxnLst/>
            <a:rect r="r" b="b" t="t" l="l"/>
            <a:pathLst>
              <a:path h="433518" w="1083796">
                <a:moveTo>
                  <a:pt x="0" y="0"/>
                </a:moveTo>
                <a:lnTo>
                  <a:pt x="1083796" y="0"/>
                </a:lnTo>
                <a:lnTo>
                  <a:pt x="1083796" y="433518"/>
                </a:lnTo>
                <a:lnTo>
                  <a:pt x="0" y="4335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1644493" y="-432010"/>
            <a:ext cx="1599803" cy="1611523"/>
          </a:xfrm>
          <a:custGeom>
            <a:avLst/>
            <a:gdLst/>
            <a:ahLst/>
            <a:cxnLst/>
            <a:rect r="r" b="b" t="t" l="l"/>
            <a:pathLst>
              <a:path h="1611523" w="1599803">
                <a:moveTo>
                  <a:pt x="0" y="0"/>
                </a:moveTo>
                <a:lnTo>
                  <a:pt x="1599803" y="0"/>
                </a:lnTo>
                <a:lnTo>
                  <a:pt x="1599803" y="1611522"/>
                </a:lnTo>
                <a:lnTo>
                  <a:pt x="0" y="16115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8473394" y="8229305"/>
            <a:ext cx="1341212" cy="1344573"/>
          </a:xfrm>
          <a:custGeom>
            <a:avLst/>
            <a:gdLst/>
            <a:ahLst/>
            <a:cxnLst/>
            <a:rect r="r" b="b" t="t" l="l"/>
            <a:pathLst>
              <a:path h="1344573" w="1341212">
                <a:moveTo>
                  <a:pt x="0" y="0"/>
                </a:moveTo>
                <a:lnTo>
                  <a:pt x="1341212" y="0"/>
                </a:lnTo>
                <a:lnTo>
                  <a:pt x="1341212" y="1344573"/>
                </a:lnTo>
                <a:lnTo>
                  <a:pt x="0" y="1344573"/>
                </a:lnTo>
                <a:lnTo>
                  <a:pt x="0" y="0"/>
                </a:lnTo>
                <a:close/>
              </a:path>
            </a:pathLst>
          </a:custGeom>
          <a:blipFill>
            <a:blip r:embed="rId9"/>
            <a:stretch>
              <a:fillRect l="0" t="0" r="0" b="0"/>
            </a:stretch>
          </a:blipFill>
        </p:spPr>
      </p:sp>
      <p:sp>
        <p:nvSpPr>
          <p:cNvPr name="TextBox 9" id="9"/>
          <p:cNvSpPr txBox="true"/>
          <p:nvPr/>
        </p:nvSpPr>
        <p:spPr>
          <a:xfrm rot="0">
            <a:off x="1817517" y="2249503"/>
            <a:ext cx="3708462" cy="405765"/>
          </a:xfrm>
          <a:prstGeom prst="rect">
            <a:avLst/>
          </a:prstGeom>
        </p:spPr>
        <p:txBody>
          <a:bodyPr anchor="t" rtlCol="false" tIns="0" lIns="0" bIns="0" rIns="0">
            <a:spAutoFit/>
          </a:bodyPr>
          <a:lstStyle/>
          <a:p>
            <a:pPr algn="l">
              <a:lnSpc>
                <a:spcPts val="3030"/>
              </a:lnSpc>
            </a:pPr>
            <a:r>
              <a:rPr lang="en-US" sz="3000" b="true">
                <a:solidFill>
                  <a:srgbClr val="FFFFFF"/>
                </a:solidFill>
                <a:latin typeface="DM Sans Bold"/>
                <a:ea typeface="DM Sans Bold"/>
                <a:cs typeface="DM Sans Bold"/>
                <a:sym typeface="DM Sans Bold"/>
              </a:rPr>
              <a:t>Vision Statement</a:t>
            </a:r>
          </a:p>
        </p:txBody>
      </p:sp>
      <p:sp>
        <p:nvSpPr>
          <p:cNvPr name="TextBox 10" id="10"/>
          <p:cNvSpPr txBox="true"/>
          <p:nvPr/>
        </p:nvSpPr>
        <p:spPr>
          <a:xfrm rot="0">
            <a:off x="1817517" y="6183435"/>
            <a:ext cx="3987069" cy="405765"/>
          </a:xfrm>
          <a:prstGeom prst="rect">
            <a:avLst/>
          </a:prstGeom>
        </p:spPr>
        <p:txBody>
          <a:bodyPr anchor="t" rtlCol="false" tIns="0" lIns="0" bIns="0" rIns="0">
            <a:spAutoFit/>
          </a:bodyPr>
          <a:lstStyle/>
          <a:p>
            <a:pPr algn="l">
              <a:lnSpc>
                <a:spcPts val="3030"/>
              </a:lnSpc>
            </a:pPr>
            <a:r>
              <a:rPr lang="en-US" sz="3000" b="true">
                <a:solidFill>
                  <a:srgbClr val="FFFFFF"/>
                </a:solidFill>
                <a:latin typeface="DM Sans Bold"/>
                <a:ea typeface="DM Sans Bold"/>
                <a:cs typeface="DM Sans Bold"/>
                <a:sym typeface="DM Sans Bold"/>
              </a:rPr>
              <a:t>Mission Statement</a:t>
            </a:r>
          </a:p>
        </p:txBody>
      </p:sp>
      <p:sp>
        <p:nvSpPr>
          <p:cNvPr name="TextBox 11" id="11"/>
          <p:cNvSpPr txBox="true"/>
          <p:nvPr/>
        </p:nvSpPr>
        <p:spPr>
          <a:xfrm rot="0">
            <a:off x="10365181" y="1807620"/>
            <a:ext cx="6548453" cy="1962150"/>
          </a:xfrm>
          <a:prstGeom prst="rect">
            <a:avLst/>
          </a:prstGeom>
        </p:spPr>
        <p:txBody>
          <a:bodyPr anchor="t" rtlCol="false" tIns="0" lIns="0" bIns="0" rIns="0">
            <a:spAutoFit/>
          </a:bodyPr>
          <a:lstStyle/>
          <a:p>
            <a:pPr algn="r">
              <a:lnSpc>
                <a:spcPts val="7575"/>
              </a:lnSpc>
            </a:pPr>
            <a:r>
              <a:rPr lang="en-US" sz="7500" b="true">
                <a:solidFill>
                  <a:srgbClr val="FFFFFF"/>
                </a:solidFill>
                <a:latin typeface="DM Sans Bold"/>
                <a:ea typeface="DM Sans Bold"/>
                <a:cs typeface="DM Sans Bold"/>
                <a:sym typeface="DM Sans Bold"/>
              </a:rPr>
              <a:t>Vision</a:t>
            </a:r>
          </a:p>
          <a:p>
            <a:pPr algn="r">
              <a:lnSpc>
                <a:spcPts val="7575"/>
              </a:lnSpc>
            </a:pPr>
            <a:r>
              <a:rPr lang="en-US" sz="7500" b="true">
                <a:solidFill>
                  <a:srgbClr val="FFFFFF"/>
                </a:solidFill>
                <a:latin typeface="DM Sans Bold"/>
                <a:ea typeface="DM Sans Bold"/>
                <a:cs typeface="DM Sans Bold"/>
                <a:sym typeface="DM Sans Bold"/>
              </a:rPr>
              <a:t>&amp; Mission</a:t>
            </a:r>
          </a:p>
        </p:txBody>
      </p:sp>
      <p:sp>
        <p:nvSpPr>
          <p:cNvPr name="TextBox 12" id="12"/>
          <p:cNvSpPr txBox="true"/>
          <p:nvPr/>
        </p:nvSpPr>
        <p:spPr>
          <a:xfrm rot="0">
            <a:off x="1817517" y="2982571"/>
            <a:ext cx="4511670" cy="2111375"/>
          </a:xfrm>
          <a:prstGeom prst="rect">
            <a:avLst/>
          </a:prstGeom>
        </p:spPr>
        <p:txBody>
          <a:bodyPr anchor="t" rtlCol="false" tIns="0" lIns="0" bIns="0" rIns="0">
            <a:spAutoFit/>
          </a:bodyPr>
          <a:lstStyle/>
          <a:p>
            <a:pPr algn="l">
              <a:lnSpc>
                <a:spcPts val="2800"/>
              </a:lnSpc>
            </a:pPr>
            <a:r>
              <a:rPr lang="en-US" sz="2000">
                <a:solidFill>
                  <a:srgbClr val="FFFFFF"/>
                </a:solidFill>
                <a:latin typeface="DM Sans"/>
                <a:ea typeface="DM Sans"/>
                <a:cs typeface="DM Sans"/>
                <a:sym typeface="DM Sans"/>
              </a:rPr>
              <a:t>To create an interactive platform that combines historical orreries with modern technology, allowing users to explore and understand the movements of Near-Earth Objects in real time.</a:t>
            </a:r>
          </a:p>
        </p:txBody>
      </p:sp>
      <p:sp>
        <p:nvSpPr>
          <p:cNvPr name="TextBox 13" id="13"/>
          <p:cNvSpPr txBox="true"/>
          <p:nvPr/>
        </p:nvSpPr>
        <p:spPr>
          <a:xfrm rot="0">
            <a:off x="1817517" y="6916503"/>
            <a:ext cx="4366794" cy="2111375"/>
          </a:xfrm>
          <a:prstGeom prst="rect">
            <a:avLst/>
          </a:prstGeom>
        </p:spPr>
        <p:txBody>
          <a:bodyPr anchor="t" rtlCol="false" tIns="0" lIns="0" bIns="0" rIns="0">
            <a:spAutoFit/>
          </a:bodyPr>
          <a:lstStyle/>
          <a:p>
            <a:pPr algn="l">
              <a:lnSpc>
                <a:spcPts val="2800"/>
              </a:lnSpc>
            </a:pPr>
            <a:r>
              <a:rPr lang="en-US" sz="2000">
                <a:solidFill>
                  <a:srgbClr val="FFFFFF"/>
                </a:solidFill>
                <a:latin typeface="DM Sans"/>
                <a:ea typeface="DM Sans"/>
                <a:cs typeface="DM Sans"/>
                <a:sym typeface="DM Sans"/>
              </a:rPr>
              <a:t>To develop ASTRO ORRERY, a web app that visualizes Near-Earth Objects using real-time NASA data, offering an engaging and educational experience of space exploration for all users.</a:t>
            </a:r>
          </a:p>
        </p:txBody>
      </p:sp>
      <p:sp>
        <p:nvSpPr>
          <p:cNvPr name="Freeform 14" id="14"/>
          <p:cNvSpPr/>
          <p:nvPr/>
        </p:nvSpPr>
        <p:spPr>
          <a:xfrm flipH="false" flipV="false" rot="0">
            <a:off x="15728605" y="0"/>
            <a:ext cx="2559395" cy="1871530"/>
          </a:xfrm>
          <a:custGeom>
            <a:avLst/>
            <a:gdLst/>
            <a:ahLst/>
            <a:cxnLst/>
            <a:rect r="r" b="b" t="t" l="l"/>
            <a:pathLst>
              <a:path h="1871530" w="2559395">
                <a:moveTo>
                  <a:pt x="0" y="0"/>
                </a:moveTo>
                <a:lnTo>
                  <a:pt x="2559395" y="0"/>
                </a:lnTo>
                <a:lnTo>
                  <a:pt x="2559395" y="1871530"/>
                </a:lnTo>
                <a:lnTo>
                  <a:pt x="0" y="1871530"/>
                </a:lnTo>
                <a:lnTo>
                  <a:pt x="0" y="0"/>
                </a:lnTo>
                <a:close/>
              </a:path>
            </a:pathLst>
          </a:custGeom>
          <a:blipFill>
            <a:blip r:embed="rId10"/>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028700" y="745994"/>
            <a:ext cx="1083796" cy="433518"/>
          </a:xfrm>
          <a:custGeom>
            <a:avLst/>
            <a:gdLst/>
            <a:ahLst/>
            <a:cxnLst/>
            <a:rect r="r" b="b" t="t" l="l"/>
            <a:pathLst>
              <a:path h="433518" w="1083796">
                <a:moveTo>
                  <a:pt x="0" y="0"/>
                </a:moveTo>
                <a:lnTo>
                  <a:pt x="1083796" y="0"/>
                </a:lnTo>
                <a:lnTo>
                  <a:pt x="1083796" y="433518"/>
                </a:lnTo>
                <a:lnTo>
                  <a:pt x="0" y="4335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3499072"/>
            <a:ext cx="5076037" cy="507603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6709091" y="3499072"/>
            <a:ext cx="5076037" cy="507603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0">
            <a:off x="12389483" y="3499072"/>
            <a:ext cx="5076037" cy="507603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AutoShape 13" id="13"/>
          <p:cNvSpPr/>
          <p:nvPr/>
        </p:nvSpPr>
        <p:spPr>
          <a:xfrm>
            <a:off x="1135545" y="5330503"/>
            <a:ext cx="4864049" cy="0"/>
          </a:xfrm>
          <a:prstGeom prst="line">
            <a:avLst/>
          </a:prstGeom>
          <a:ln cap="flat" w="19050">
            <a:solidFill>
              <a:srgbClr val="FFFFFF"/>
            </a:solidFill>
            <a:prstDash val="solid"/>
            <a:headEnd type="none" len="sm" w="sm"/>
            <a:tailEnd type="none" len="sm" w="sm"/>
          </a:ln>
        </p:spPr>
      </p:sp>
      <p:sp>
        <p:nvSpPr>
          <p:cNvPr name="AutoShape 14" id="14"/>
          <p:cNvSpPr/>
          <p:nvPr/>
        </p:nvSpPr>
        <p:spPr>
          <a:xfrm>
            <a:off x="6816469" y="5330503"/>
            <a:ext cx="4864049" cy="0"/>
          </a:xfrm>
          <a:prstGeom prst="line">
            <a:avLst/>
          </a:prstGeom>
          <a:ln cap="flat" w="19050">
            <a:solidFill>
              <a:srgbClr val="FFFFFF"/>
            </a:solidFill>
            <a:prstDash val="solid"/>
            <a:headEnd type="none" len="sm" w="sm"/>
            <a:tailEnd type="none" len="sm" w="sm"/>
          </a:ln>
        </p:spPr>
      </p:sp>
      <p:sp>
        <p:nvSpPr>
          <p:cNvPr name="AutoShape 15" id="15"/>
          <p:cNvSpPr/>
          <p:nvPr/>
        </p:nvSpPr>
        <p:spPr>
          <a:xfrm>
            <a:off x="12495477" y="5330503"/>
            <a:ext cx="4864049" cy="0"/>
          </a:xfrm>
          <a:prstGeom prst="line">
            <a:avLst/>
          </a:prstGeom>
          <a:ln cap="flat" w="19050">
            <a:solidFill>
              <a:srgbClr val="FFFFFF"/>
            </a:solidFill>
            <a:prstDash val="solid"/>
            <a:headEnd type="none" len="sm" w="sm"/>
            <a:tailEnd type="none" len="sm" w="sm"/>
          </a:ln>
        </p:spPr>
      </p:sp>
      <p:sp>
        <p:nvSpPr>
          <p:cNvPr name="Freeform 16" id="16"/>
          <p:cNvSpPr/>
          <p:nvPr/>
        </p:nvSpPr>
        <p:spPr>
          <a:xfrm flipH="false" flipV="false" rot="0">
            <a:off x="17465520" y="2075679"/>
            <a:ext cx="1210451" cy="1208938"/>
          </a:xfrm>
          <a:custGeom>
            <a:avLst/>
            <a:gdLst/>
            <a:ahLst/>
            <a:cxnLst/>
            <a:rect r="r" b="b" t="t" l="l"/>
            <a:pathLst>
              <a:path h="1208938" w="1210451">
                <a:moveTo>
                  <a:pt x="0" y="0"/>
                </a:moveTo>
                <a:lnTo>
                  <a:pt x="1210450" y="0"/>
                </a:lnTo>
                <a:lnTo>
                  <a:pt x="1210450" y="1208937"/>
                </a:lnTo>
                <a:lnTo>
                  <a:pt x="0" y="1208937"/>
                </a:lnTo>
                <a:lnTo>
                  <a:pt x="0" y="0"/>
                </a:lnTo>
                <a:close/>
              </a:path>
            </a:pathLst>
          </a:custGeom>
          <a:blipFill>
            <a:blip r:embed="rId5"/>
            <a:stretch>
              <a:fillRect l="0" t="0" r="0" b="0"/>
            </a:stretch>
          </a:blipFill>
        </p:spPr>
      </p:sp>
      <p:sp>
        <p:nvSpPr>
          <p:cNvPr name="Freeform 17" id="17"/>
          <p:cNvSpPr/>
          <p:nvPr/>
        </p:nvSpPr>
        <p:spPr>
          <a:xfrm flipH="false" flipV="false" rot="0">
            <a:off x="-755590" y="8575108"/>
            <a:ext cx="2509150" cy="2506014"/>
          </a:xfrm>
          <a:custGeom>
            <a:avLst/>
            <a:gdLst/>
            <a:ahLst/>
            <a:cxnLst/>
            <a:rect r="r" b="b" t="t" l="l"/>
            <a:pathLst>
              <a:path h="2506014" w="2509150">
                <a:moveTo>
                  <a:pt x="0" y="0"/>
                </a:moveTo>
                <a:lnTo>
                  <a:pt x="2509150" y="0"/>
                </a:lnTo>
                <a:lnTo>
                  <a:pt x="2509150" y="2506014"/>
                </a:lnTo>
                <a:lnTo>
                  <a:pt x="0" y="2506014"/>
                </a:lnTo>
                <a:lnTo>
                  <a:pt x="0" y="0"/>
                </a:lnTo>
                <a:close/>
              </a:path>
            </a:pathLst>
          </a:custGeom>
          <a:blipFill>
            <a:blip r:embed="rId6"/>
            <a:stretch>
              <a:fillRect l="0" t="0" r="0" b="0"/>
            </a:stretch>
          </a:blipFill>
        </p:spPr>
      </p:sp>
      <p:sp>
        <p:nvSpPr>
          <p:cNvPr name="TextBox 18" id="18"/>
          <p:cNvSpPr txBox="true"/>
          <p:nvPr/>
        </p:nvSpPr>
        <p:spPr>
          <a:xfrm rot="0">
            <a:off x="4159126" y="1613348"/>
            <a:ext cx="9969747" cy="1066800"/>
          </a:xfrm>
          <a:prstGeom prst="rect">
            <a:avLst/>
          </a:prstGeom>
        </p:spPr>
        <p:txBody>
          <a:bodyPr anchor="t" rtlCol="false" tIns="0" lIns="0" bIns="0" rIns="0">
            <a:spAutoFit/>
          </a:bodyPr>
          <a:lstStyle/>
          <a:p>
            <a:pPr algn="ctr">
              <a:lnSpc>
                <a:spcPts val="8250"/>
              </a:lnSpc>
            </a:pPr>
            <a:r>
              <a:rPr lang="en-US" sz="7500" b="true">
                <a:solidFill>
                  <a:srgbClr val="FFFFFF"/>
                </a:solidFill>
                <a:latin typeface="DM Sans Bold"/>
                <a:ea typeface="DM Sans Bold"/>
                <a:cs typeface="DM Sans Bold"/>
                <a:sym typeface="DM Sans Bold"/>
              </a:rPr>
              <a:t>Features</a:t>
            </a:r>
          </a:p>
        </p:txBody>
      </p:sp>
      <p:sp>
        <p:nvSpPr>
          <p:cNvPr name="TextBox 19" id="19"/>
          <p:cNvSpPr txBox="true"/>
          <p:nvPr/>
        </p:nvSpPr>
        <p:spPr>
          <a:xfrm rot="0">
            <a:off x="2130338" y="4269950"/>
            <a:ext cx="2872760" cy="305273"/>
          </a:xfrm>
          <a:prstGeom prst="rect">
            <a:avLst/>
          </a:prstGeom>
        </p:spPr>
        <p:txBody>
          <a:bodyPr anchor="t" rtlCol="false" tIns="0" lIns="0" bIns="0" rIns="0">
            <a:spAutoFit/>
          </a:bodyPr>
          <a:lstStyle/>
          <a:p>
            <a:pPr algn="ctr">
              <a:lnSpc>
                <a:spcPts val="2358"/>
              </a:lnSpc>
            </a:pPr>
            <a:r>
              <a:rPr lang="en-US" sz="2144" b="true">
                <a:solidFill>
                  <a:srgbClr val="FFFFFF"/>
                </a:solidFill>
                <a:latin typeface="DM Sans Bold"/>
                <a:ea typeface="DM Sans Bold"/>
                <a:cs typeface="DM Sans Bold"/>
                <a:sym typeface="DM Sans Bold"/>
              </a:rPr>
              <a:t>3D Orrerey</a:t>
            </a:r>
          </a:p>
        </p:txBody>
      </p:sp>
      <p:sp>
        <p:nvSpPr>
          <p:cNvPr name="TextBox 20" id="20"/>
          <p:cNvSpPr txBox="true"/>
          <p:nvPr/>
        </p:nvSpPr>
        <p:spPr>
          <a:xfrm rot="0">
            <a:off x="13876736" y="4269950"/>
            <a:ext cx="2101531" cy="602363"/>
          </a:xfrm>
          <a:prstGeom prst="rect">
            <a:avLst/>
          </a:prstGeom>
        </p:spPr>
        <p:txBody>
          <a:bodyPr anchor="t" rtlCol="false" tIns="0" lIns="0" bIns="0" rIns="0">
            <a:spAutoFit/>
          </a:bodyPr>
          <a:lstStyle/>
          <a:p>
            <a:pPr algn="ctr">
              <a:lnSpc>
                <a:spcPts val="2358"/>
              </a:lnSpc>
            </a:pPr>
            <a:r>
              <a:rPr lang="en-US" sz="2144" b="true">
                <a:solidFill>
                  <a:srgbClr val="FFFFFF"/>
                </a:solidFill>
                <a:latin typeface="DM Sans Bold"/>
                <a:ea typeface="DM Sans Bold"/>
                <a:cs typeface="DM Sans Bold"/>
                <a:sym typeface="DM Sans Bold"/>
              </a:rPr>
              <a:t>Near Earth Objects</a:t>
            </a:r>
          </a:p>
        </p:txBody>
      </p:sp>
      <p:sp>
        <p:nvSpPr>
          <p:cNvPr name="TextBox 21" id="21"/>
          <p:cNvSpPr txBox="true"/>
          <p:nvPr/>
        </p:nvSpPr>
        <p:spPr>
          <a:xfrm rot="0">
            <a:off x="8299537" y="4269950"/>
            <a:ext cx="1895146" cy="602363"/>
          </a:xfrm>
          <a:prstGeom prst="rect">
            <a:avLst/>
          </a:prstGeom>
        </p:spPr>
        <p:txBody>
          <a:bodyPr anchor="t" rtlCol="false" tIns="0" lIns="0" bIns="0" rIns="0">
            <a:spAutoFit/>
          </a:bodyPr>
          <a:lstStyle/>
          <a:p>
            <a:pPr algn="ctr">
              <a:lnSpc>
                <a:spcPts val="2358"/>
              </a:lnSpc>
            </a:pPr>
            <a:r>
              <a:rPr lang="en-US" sz="2144" b="true">
                <a:solidFill>
                  <a:srgbClr val="FFFFFF"/>
                </a:solidFill>
                <a:latin typeface="DM Sans Bold"/>
                <a:ea typeface="DM Sans Bold"/>
                <a:cs typeface="DM Sans Bold"/>
                <a:sym typeface="DM Sans Bold"/>
              </a:rPr>
              <a:t>Real-time Monitoring</a:t>
            </a:r>
          </a:p>
        </p:txBody>
      </p:sp>
      <p:sp>
        <p:nvSpPr>
          <p:cNvPr name="TextBox 22" id="22"/>
          <p:cNvSpPr txBox="true"/>
          <p:nvPr/>
        </p:nvSpPr>
        <p:spPr>
          <a:xfrm rot="0">
            <a:off x="1753560" y="5886824"/>
            <a:ext cx="3626316" cy="1353101"/>
          </a:xfrm>
          <a:prstGeom prst="rect">
            <a:avLst/>
          </a:prstGeom>
        </p:spPr>
        <p:txBody>
          <a:bodyPr anchor="t" rtlCol="false" tIns="0" lIns="0" bIns="0" rIns="0">
            <a:spAutoFit/>
          </a:bodyPr>
          <a:lstStyle/>
          <a:p>
            <a:pPr algn="ctr">
              <a:lnSpc>
                <a:spcPts val="2729"/>
              </a:lnSpc>
            </a:pPr>
            <a:r>
              <a:rPr lang="en-US" sz="1949">
                <a:solidFill>
                  <a:srgbClr val="FFFFFF"/>
                </a:solidFill>
                <a:latin typeface="DM Sans"/>
                <a:ea typeface="DM Sans"/>
                <a:cs typeface="DM Sans"/>
                <a:sym typeface="DM Sans"/>
              </a:rPr>
              <a:t>Provides a fully interactive 3D model of the solar system, allowing users to explore planetary positions and orbits.</a:t>
            </a:r>
          </a:p>
        </p:txBody>
      </p:sp>
      <p:sp>
        <p:nvSpPr>
          <p:cNvPr name="TextBox 23" id="23"/>
          <p:cNvSpPr txBox="true"/>
          <p:nvPr/>
        </p:nvSpPr>
        <p:spPr>
          <a:xfrm rot="0">
            <a:off x="7435336" y="5886824"/>
            <a:ext cx="3626316" cy="1353101"/>
          </a:xfrm>
          <a:prstGeom prst="rect">
            <a:avLst/>
          </a:prstGeom>
        </p:spPr>
        <p:txBody>
          <a:bodyPr anchor="t" rtlCol="false" tIns="0" lIns="0" bIns="0" rIns="0">
            <a:spAutoFit/>
          </a:bodyPr>
          <a:lstStyle/>
          <a:p>
            <a:pPr algn="ctr">
              <a:lnSpc>
                <a:spcPts val="2729"/>
              </a:lnSpc>
            </a:pPr>
            <a:r>
              <a:rPr lang="en-US" sz="1949">
                <a:solidFill>
                  <a:srgbClr val="FFFFFF"/>
                </a:solidFill>
                <a:latin typeface="DM Sans"/>
                <a:ea typeface="DM Sans"/>
                <a:cs typeface="DM Sans"/>
                <a:sym typeface="DM Sans"/>
              </a:rPr>
              <a:t>Displays up-to-date data on celestial bodies, including planets and Near-Earth Objects, with live updates.</a:t>
            </a:r>
          </a:p>
        </p:txBody>
      </p:sp>
      <p:sp>
        <p:nvSpPr>
          <p:cNvPr name="TextBox 24" id="24"/>
          <p:cNvSpPr txBox="true"/>
          <p:nvPr/>
        </p:nvSpPr>
        <p:spPr>
          <a:xfrm rot="0">
            <a:off x="13114343" y="5886824"/>
            <a:ext cx="3626316" cy="1696611"/>
          </a:xfrm>
          <a:prstGeom prst="rect">
            <a:avLst/>
          </a:prstGeom>
        </p:spPr>
        <p:txBody>
          <a:bodyPr anchor="t" rtlCol="false" tIns="0" lIns="0" bIns="0" rIns="0">
            <a:spAutoFit/>
          </a:bodyPr>
          <a:lstStyle/>
          <a:p>
            <a:pPr algn="ctr">
              <a:lnSpc>
                <a:spcPts val="2729"/>
              </a:lnSpc>
            </a:pPr>
            <a:r>
              <a:rPr lang="en-US" sz="1949">
                <a:solidFill>
                  <a:srgbClr val="FFFFFF"/>
                </a:solidFill>
                <a:latin typeface="DM Sans"/>
                <a:ea typeface="DM Sans"/>
                <a:cs typeface="DM Sans"/>
                <a:sym typeface="DM Sans"/>
              </a:rPr>
              <a:t>Tracks asteroids, comets, and potentially hazardous objects close to Earth, offering detailed information on their orbits and risks.</a:t>
            </a:r>
          </a:p>
        </p:txBody>
      </p:sp>
      <p:sp>
        <p:nvSpPr>
          <p:cNvPr name="Freeform 25" id="25"/>
          <p:cNvSpPr/>
          <p:nvPr/>
        </p:nvSpPr>
        <p:spPr>
          <a:xfrm flipH="false" flipV="false" rot="0">
            <a:off x="15728605" y="-14926"/>
            <a:ext cx="2559395" cy="1871530"/>
          </a:xfrm>
          <a:custGeom>
            <a:avLst/>
            <a:gdLst/>
            <a:ahLst/>
            <a:cxnLst/>
            <a:rect r="r" b="b" t="t" l="l"/>
            <a:pathLst>
              <a:path h="1871530" w="2559395">
                <a:moveTo>
                  <a:pt x="0" y="0"/>
                </a:moveTo>
                <a:lnTo>
                  <a:pt x="2559395" y="0"/>
                </a:lnTo>
                <a:lnTo>
                  <a:pt x="2559395" y="1871530"/>
                </a:lnTo>
                <a:lnTo>
                  <a:pt x="0" y="1871530"/>
                </a:lnTo>
                <a:lnTo>
                  <a:pt x="0" y="0"/>
                </a:lnTo>
                <a:close/>
              </a:path>
            </a:pathLst>
          </a:custGeom>
          <a:blipFill>
            <a:blip r:embed="rId7"/>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028700" y="745994"/>
            <a:ext cx="1083796" cy="433518"/>
          </a:xfrm>
          <a:custGeom>
            <a:avLst/>
            <a:gdLst/>
            <a:ahLst/>
            <a:cxnLst/>
            <a:rect r="r" b="b" t="t" l="l"/>
            <a:pathLst>
              <a:path h="433518" w="1083796">
                <a:moveTo>
                  <a:pt x="0" y="0"/>
                </a:moveTo>
                <a:lnTo>
                  <a:pt x="1083796" y="0"/>
                </a:lnTo>
                <a:lnTo>
                  <a:pt x="1083796" y="433518"/>
                </a:lnTo>
                <a:lnTo>
                  <a:pt x="0" y="4335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515978" y="5479396"/>
            <a:ext cx="2065296" cy="2070473"/>
          </a:xfrm>
          <a:custGeom>
            <a:avLst/>
            <a:gdLst/>
            <a:ahLst/>
            <a:cxnLst/>
            <a:rect r="r" b="b" t="t" l="l"/>
            <a:pathLst>
              <a:path h="2070473" w="2065296">
                <a:moveTo>
                  <a:pt x="0" y="0"/>
                </a:moveTo>
                <a:lnTo>
                  <a:pt x="2065296" y="0"/>
                </a:lnTo>
                <a:lnTo>
                  <a:pt x="2065296" y="2070472"/>
                </a:lnTo>
                <a:lnTo>
                  <a:pt x="0" y="2070472"/>
                </a:lnTo>
                <a:lnTo>
                  <a:pt x="0" y="0"/>
                </a:lnTo>
                <a:close/>
              </a:path>
            </a:pathLst>
          </a:custGeom>
          <a:blipFill>
            <a:blip r:embed="rId5"/>
            <a:stretch>
              <a:fillRect l="0" t="0" r="0" b="0"/>
            </a:stretch>
          </a:blipFill>
        </p:spPr>
      </p:sp>
      <p:sp>
        <p:nvSpPr>
          <p:cNvPr name="Freeform 5" id="5"/>
          <p:cNvSpPr/>
          <p:nvPr/>
        </p:nvSpPr>
        <p:spPr>
          <a:xfrm flipH="false" flipV="false" rot="0">
            <a:off x="1570598" y="2542773"/>
            <a:ext cx="1212918" cy="1215958"/>
          </a:xfrm>
          <a:custGeom>
            <a:avLst/>
            <a:gdLst/>
            <a:ahLst/>
            <a:cxnLst/>
            <a:rect r="r" b="b" t="t" l="l"/>
            <a:pathLst>
              <a:path h="1215958" w="1212918">
                <a:moveTo>
                  <a:pt x="0" y="0"/>
                </a:moveTo>
                <a:lnTo>
                  <a:pt x="1212918" y="0"/>
                </a:lnTo>
                <a:lnTo>
                  <a:pt x="1212918" y="1215958"/>
                </a:lnTo>
                <a:lnTo>
                  <a:pt x="0" y="1215958"/>
                </a:lnTo>
                <a:lnTo>
                  <a:pt x="0" y="0"/>
                </a:lnTo>
                <a:close/>
              </a:path>
            </a:pathLst>
          </a:custGeom>
          <a:blipFill>
            <a:blip r:embed="rId6"/>
            <a:stretch>
              <a:fillRect l="0" t="0" r="0" b="0"/>
            </a:stretch>
          </a:blipFill>
        </p:spPr>
      </p:sp>
      <p:sp>
        <p:nvSpPr>
          <p:cNvPr name="Freeform 6" id="6"/>
          <p:cNvSpPr/>
          <p:nvPr/>
        </p:nvSpPr>
        <p:spPr>
          <a:xfrm flipH="false" flipV="false" rot="0">
            <a:off x="5940833" y="-3150752"/>
            <a:ext cx="6406335" cy="6301504"/>
          </a:xfrm>
          <a:custGeom>
            <a:avLst/>
            <a:gdLst/>
            <a:ahLst/>
            <a:cxnLst/>
            <a:rect r="r" b="b" t="t" l="l"/>
            <a:pathLst>
              <a:path h="6301504" w="6406335">
                <a:moveTo>
                  <a:pt x="0" y="0"/>
                </a:moveTo>
                <a:lnTo>
                  <a:pt x="6406334" y="0"/>
                </a:lnTo>
                <a:lnTo>
                  <a:pt x="6406334" y="6301504"/>
                </a:lnTo>
                <a:lnTo>
                  <a:pt x="0" y="63015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4532460" y="5031458"/>
            <a:ext cx="9223080" cy="1261110"/>
          </a:xfrm>
          <a:prstGeom prst="rect">
            <a:avLst/>
          </a:prstGeom>
        </p:spPr>
        <p:txBody>
          <a:bodyPr anchor="t" rtlCol="false" tIns="0" lIns="0" bIns="0" rIns="0">
            <a:spAutoFit/>
          </a:bodyPr>
          <a:lstStyle/>
          <a:p>
            <a:pPr algn="ctr">
              <a:lnSpc>
                <a:spcPts val="9944"/>
              </a:lnSpc>
            </a:pPr>
            <a:r>
              <a:rPr lang="en-US" sz="8499" b="true">
                <a:solidFill>
                  <a:srgbClr val="FFFFFF"/>
                </a:solidFill>
                <a:latin typeface="DM Sans Bold"/>
                <a:ea typeface="DM Sans Bold"/>
                <a:cs typeface="DM Sans Bold"/>
                <a:sym typeface="DM Sans Bold"/>
              </a:rPr>
              <a:t>Thank You !</a:t>
            </a:r>
          </a:p>
        </p:txBody>
      </p:sp>
      <p:sp>
        <p:nvSpPr>
          <p:cNvPr name="TextBox 8" id="8"/>
          <p:cNvSpPr txBox="true"/>
          <p:nvPr/>
        </p:nvSpPr>
        <p:spPr>
          <a:xfrm rot="0">
            <a:off x="7116687" y="8993866"/>
            <a:ext cx="4054626" cy="547918"/>
          </a:xfrm>
          <a:prstGeom prst="rect">
            <a:avLst/>
          </a:prstGeom>
        </p:spPr>
        <p:txBody>
          <a:bodyPr anchor="t" rtlCol="false" tIns="0" lIns="0" bIns="0" rIns="0">
            <a:spAutoFit/>
          </a:bodyPr>
          <a:lstStyle/>
          <a:p>
            <a:pPr algn="ctr">
              <a:lnSpc>
                <a:spcPts val="4371"/>
              </a:lnSpc>
            </a:pPr>
            <a:r>
              <a:rPr lang="en-US" sz="3736" b="true">
                <a:solidFill>
                  <a:srgbClr val="FFFFFF"/>
                </a:solidFill>
                <a:latin typeface="DM Sans Bold"/>
                <a:ea typeface="DM Sans Bold"/>
                <a:cs typeface="DM Sans Bold"/>
                <a:sym typeface="DM Sans Bold"/>
              </a:rPr>
              <a:t>ASTRRIX</a:t>
            </a:r>
          </a:p>
        </p:txBody>
      </p:sp>
      <p:sp>
        <p:nvSpPr>
          <p:cNvPr name="Freeform 9" id="9"/>
          <p:cNvSpPr/>
          <p:nvPr/>
        </p:nvSpPr>
        <p:spPr>
          <a:xfrm flipH="false" flipV="false" rot="0">
            <a:off x="15728605" y="0"/>
            <a:ext cx="2559395" cy="1871530"/>
          </a:xfrm>
          <a:custGeom>
            <a:avLst/>
            <a:gdLst/>
            <a:ahLst/>
            <a:cxnLst/>
            <a:rect r="r" b="b" t="t" l="l"/>
            <a:pathLst>
              <a:path h="1871530" w="2559395">
                <a:moveTo>
                  <a:pt x="0" y="0"/>
                </a:moveTo>
                <a:lnTo>
                  <a:pt x="2559395" y="0"/>
                </a:lnTo>
                <a:lnTo>
                  <a:pt x="2559395" y="1871530"/>
                </a:lnTo>
                <a:lnTo>
                  <a:pt x="0" y="1871530"/>
                </a:lnTo>
                <a:lnTo>
                  <a:pt x="0" y="0"/>
                </a:lnTo>
                <a:close/>
              </a:path>
            </a:pathLst>
          </a:custGeom>
          <a:blipFill>
            <a:blip r:embed="rId9"/>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DAGSwl9zwsU</dc:identifier>
  <dcterms:modified xsi:type="dcterms:W3CDTF">2011-08-01T06:04:30Z</dcterms:modified>
  <cp:revision>1</cp:revision>
  <dc:title>ASTRO ORRERY</dc:title>
</cp:coreProperties>
</file>